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17"/>
  </p:notesMasterIdLst>
  <p:sldIdLst>
    <p:sldId id="385" r:id="rId5"/>
    <p:sldId id="737" r:id="rId6"/>
    <p:sldId id="831" r:id="rId7"/>
    <p:sldId id="879" r:id="rId8"/>
    <p:sldId id="339" r:id="rId9"/>
    <p:sldId id="705" r:id="rId10"/>
    <p:sldId id="830" r:id="rId11"/>
    <p:sldId id="708" r:id="rId12"/>
    <p:sldId id="795" r:id="rId13"/>
    <p:sldId id="832" r:id="rId14"/>
    <p:sldId id="866" r:id="rId15"/>
    <p:sldId id="801" r:id="rId16"/>
    <p:sldId id="853" r:id="rId17"/>
    <p:sldId id="802" r:id="rId18"/>
    <p:sldId id="803" r:id="rId19"/>
    <p:sldId id="486" r:id="rId20"/>
    <p:sldId id="771" r:id="rId21"/>
    <p:sldId id="893" r:id="rId22"/>
    <p:sldId id="716" r:id="rId23"/>
    <p:sldId id="726" r:id="rId24"/>
    <p:sldId id="727" r:id="rId25"/>
    <p:sldId id="769" r:id="rId26"/>
    <p:sldId id="797" r:id="rId27"/>
    <p:sldId id="731" r:id="rId28"/>
    <p:sldId id="805" r:id="rId29"/>
    <p:sldId id="433" r:id="rId30"/>
    <p:sldId id="825" r:id="rId31"/>
    <p:sldId id="833" r:id="rId32"/>
    <p:sldId id="733" r:id="rId33"/>
    <p:sldId id="735" r:id="rId34"/>
    <p:sldId id="736" r:id="rId35"/>
    <p:sldId id="739" r:id="rId36"/>
    <p:sldId id="740" r:id="rId37"/>
    <p:sldId id="741" r:id="rId38"/>
    <p:sldId id="889" r:id="rId39"/>
    <p:sldId id="743" r:id="rId40"/>
    <p:sldId id="891" r:id="rId41"/>
    <p:sldId id="793" r:id="rId42"/>
    <p:sldId id="777" r:id="rId43"/>
    <p:sldId id="781" r:id="rId44"/>
    <p:sldId id="782" r:id="rId45"/>
    <p:sldId id="783" r:id="rId46"/>
    <p:sldId id="788" r:id="rId47"/>
    <p:sldId id="789" r:id="rId48"/>
    <p:sldId id="790" r:id="rId49"/>
    <p:sldId id="807" r:id="rId50"/>
    <p:sldId id="894" r:id="rId51"/>
    <p:sldId id="840" r:id="rId52"/>
    <p:sldId id="847" r:id="rId53"/>
    <p:sldId id="808" r:id="rId54"/>
    <p:sldId id="841" r:id="rId55"/>
    <p:sldId id="810" r:id="rId56"/>
    <p:sldId id="836" r:id="rId57"/>
    <p:sldId id="835" r:id="rId58"/>
    <p:sldId id="828" r:id="rId59"/>
    <p:sldId id="826" r:id="rId60"/>
    <p:sldId id="880" r:id="rId61"/>
    <p:sldId id="882" r:id="rId62"/>
    <p:sldId id="887" r:id="rId63"/>
    <p:sldId id="883" r:id="rId64"/>
    <p:sldId id="884" r:id="rId65"/>
    <p:sldId id="886" r:id="rId66"/>
    <p:sldId id="744" r:id="rId67"/>
    <p:sldId id="817" r:id="rId68"/>
    <p:sldId id="857" r:id="rId69"/>
    <p:sldId id="859" r:id="rId70"/>
    <p:sldId id="892" r:id="rId71"/>
    <p:sldId id="792" r:id="rId72"/>
    <p:sldId id="623" r:id="rId73"/>
    <p:sldId id="773" r:id="rId74"/>
    <p:sldId id="501" r:id="rId75"/>
    <p:sldId id="662" r:id="rId76"/>
    <p:sldId id="692" r:id="rId77"/>
    <p:sldId id="679" r:id="rId78"/>
    <p:sldId id="567" r:id="rId79"/>
    <p:sldId id="821" r:id="rId80"/>
    <p:sldId id="686" r:id="rId81"/>
    <p:sldId id="687" r:id="rId82"/>
    <p:sldId id="688" r:id="rId83"/>
    <p:sldId id="689" r:id="rId84"/>
    <p:sldId id="690" r:id="rId85"/>
    <p:sldId id="865" r:id="rId86"/>
    <p:sldId id="822" r:id="rId87"/>
    <p:sldId id="823" r:id="rId88"/>
    <p:sldId id="693" r:id="rId89"/>
    <p:sldId id="587" r:id="rId90"/>
    <p:sldId id="874" r:id="rId91"/>
    <p:sldId id="589" r:id="rId92"/>
    <p:sldId id="875" r:id="rId93"/>
    <p:sldId id="681" r:id="rId94"/>
    <p:sldId id="663" r:id="rId95"/>
    <p:sldId id="682" r:id="rId96"/>
    <p:sldId id="683" r:id="rId97"/>
    <p:sldId id="591" r:id="rId98"/>
    <p:sldId id="684" r:id="rId99"/>
    <p:sldId id="685" r:id="rId100"/>
    <p:sldId id="870" r:id="rId101"/>
    <p:sldId id="872" r:id="rId102"/>
    <p:sldId id="878" r:id="rId103"/>
    <p:sldId id="867" r:id="rId104"/>
    <p:sldId id="877" r:id="rId105"/>
    <p:sldId id="664" r:id="rId106"/>
    <p:sldId id="665" r:id="rId107"/>
    <p:sldId id="819" r:id="rId108"/>
    <p:sldId id="666" r:id="rId109"/>
    <p:sldId id="668" r:id="rId110"/>
    <p:sldId id="599" r:id="rId111"/>
    <p:sldId id="630" r:id="rId112"/>
    <p:sldId id="701" r:id="rId113"/>
    <p:sldId id="834" r:id="rId114"/>
    <p:sldId id="674" r:id="rId115"/>
    <p:sldId id="895"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879"/>
            <p14:sldId id="339"/>
            <p14:sldId id="705"/>
          </p14:sldIdLst>
        </p14:section>
        <p14:section name="WildFly Swarm" id="{77821F84-5FB1-0F49-AC3A-8BE98F86F14F}">
          <p14:sldIdLst>
            <p14:sldId id="830"/>
            <p14:sldId id="708"/>
            <p14:sldId id="795"/>
          </p14:sldIdLst>
        </p14:section>
        <p14:section name="Containers and Microservices" id="{6FE29FE8-4177-EA43-88BD-66A9FE5000B6}">
          <p14:sldIdLst>
            <p14:sldId id="832"/>
            <p14:sldId id="866"/>
            <p14:sldId id="801"/>
            <p14:sldId id="853"/>
            <p14:sldId id="802"/>
            <p14:sldId id="803"/>
            <p14:sldId id="486"/>
          </p14:sldIdLst>
        </p14:section>
        <p14:section name="AWS Fargate &amp; Amazon ECS Intro" id="{64441F07-7053-2043-9879-7BB960C2AEA6}">
          <p14:sldIdLst>
            <p14:sldId id="771"/>
            <p14:sldId id="893"/>
            <p14:sldId id="716"/>
            <p14:sldId id="726"/>
            <p14:sldId id="727"/>
            <p14:sldId id="769"/>
            <p14:sldId id="797"/>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7"/>
            <p14:sldId id="781"/>
            <p14:sldId id="782"/>
            <p14:sldId id="783"/>
            <p14:sldId id="788"/>
            <p14:sldId id="789"/>
            <p14:sldId id="790"/>
            <p14:sldId id="807"/>
          </p14:sldIdLst>
        </p14:section>
        <p14:section name="Kubernetes Application" id="{828EE75D-B092-5646-A4C7-492917BDA588}">
          <p14:sldIdLst>
            <p14:sldId id="894"/>
            <p14:sldId id="840"/>
          </p14:sldIdLst>
        </p14:section>
        <p14:section name="Kubernetes Helm" id="{176111BD-EAC0-ED4D-8490-30DE0AC762EB}">
          <p14:sldIdLst>
            <p14:sldId id="847"/>
            <p14:sldId id="808"/>
            <p14:sldId id="841"/>
            <p14:sldId id="810"/>
          </p14:sldIdLst>
        </p14:section>
        <p14:section name="Kubernetes Deployment Pipeline" id="{FB54DBF8-0ACE-4C46-83E1-501CF84B3766}">
          <p14:sldIdLst>
            <p14:sldId id="836"/>
            <p14:sldId id="835"/>
          </p14:sldIdLst>
        </p14:section>
        <p14:section name="Kubernetes Logging" id="{3C8D024A-79D0-1543-A5EA-6D1F5D96B70A}">
          <p14:sldIdLst>
            <p14:sldId id="828"/>
            <p14:sldId id="826"/>
          </p14:sldIdLst>
        </p14:section>
        <p14:section name="Service Mesh" id="{7363BA62-DB38-F14D-8E2E-4FF03BEDBA15}">
          <p14:sldIdLst>
            <p14:sldId id="880"/>
            <p14:sldId id="882"/>
            <p14:sldId id="887"/>
            <p14:sldId id="883"/>
            <p14:sldId id="884"/>
            <p14:sldId id="886"/>
          </p14:sldIdLst>
        </p14:section>
        <p14:section name="Monitoring &amp; AWS X-Ray" id="{94BFE68B-137F-8A4F-A508-00B3479C9864}">
          <p14:sldIdLst>
            <p14:sldId id="744"/>
            <p14:sldId id="817"/>
            <p14:sldId id="857"/>
            <p14:sldId id="859"/>
            <p14:sldId id="892"/>
          </p14:sldIdLst>
        </p14:section>
        <p14:section name="Kubernetes Roadma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Lst>
        </p14:section>
        <p14:section name="Lambda Step Functions" id="{67D38D99-309D-CE44-AA85-C9F98B45B64F}">
          <p14:sldIdLst>
            <p14:sldId id="819"/>
            <p14:sldId id="666"/>
            <p14:sldId id="668"/>
            <p14:sldId id="599"/>
            <p14:sldId id="630"/>
          </p14:sldIdLst>
        </p14:section>
        <p14:section name="Lambda SAR" id="{0E363CFE-B37F-0A43-B757-60F064547836}">
          <p14:sldIdLst>
            <p14:sldId id="701"/>
            <p14:sldId id="834"/>
          </p14:sldIdLst>
        </p14:section>
        <p14:section name="References" id="{080C1990-4B8D-DA46-8E77-5BAFCCEC6A14}">
          <p14:sldIdLst>
            <p14:sldId id="674"/>
            <p14:sldId id="895"/>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0" autoAdjust="0"/>
    <p:restoredTop sz="79960" autoAdjust="0"/>
  </p:normalViewPr>
  <p:slideViewPr>
    <p:cSldViewPr snapToGrid="0" showGuides="1">
      <p:cViewPr varScale="1">
        <p:scale>
          <a:sx n="133" d="100"/>
          <a:sy n="133" d="100"/>
        </p:scale>
        <p:origin x="208" y="26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122179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84536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296172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269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Console, show Create Cluster, Create </a:t>
            </a:r>
            <a:r>
              <a:rPr lang="en-US" dirty="0" err="1"/>
              <a:t>Taskdef</a:t>
            </a:r>
            <a:r>
              <a:rPr lang="en-US" dirty="0"/>
              <a:t>, Repository</a:t>
            </a:r>
          </a:p>
          <a:p>
            <a:endParaRPr lang="en-US" dirty="0"/>
          </a:p>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47191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3030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55</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 entry point, single </a:t>
            </a:r>
            <a:r>
              <a:rPr lang="en-US" dirty="0" err="1"/>
              <a:t>cmd</a:t>
            </a:r>
            <a:endParaRPr lang="en-US" dirty="0"/>
          </a:p>
          <a:p>
            <a:pPr marL="171450" indent="-171450">
              <a:buFont typeface="Arial" panose="020B0604020202020204" pitchFamily="34" charset="0"/>
              <a:buChar char="•"/>
            </a:pPr>
            <a:r>
              <a:rPr lang="en-US" dirty="0"/>
              <a:t>Microservices encourage polyglot culture. Containers enable them.</a:t>
            </a:r>
          </a:p>
          <a:p>
            <a:pPr marL="171450" indent="-171450">
              <a:buFont typeface="Arial" panose="020B0604020202020204" pitchFamily="34" charset="0"/>
              <a:buChar char="•"/>
            </a:pPr>
            <a:r>
              <a:rPr lang="en-US" dirty="0"/>
              <a:t>No impedance mismatch</a:t>
            </a:r>
          </a:p>
          <a:p>
            <a:pPr marL="171450" indent="-171450">
              <a:buFont typeface="Arial" panose="020B0604020202020204" pitchFamily="34" charset="0"/>
              <a:buChar char="•"/>
            </a:pPr>
            <a:r>
              <a:rPr lang="en-US" dirty="0"/>
              <a:t>Dependencies are totally packaged together</a:t>
            </a:r>
          </a:p>
          <a:p>
            <a:pPr marL="171450" indent="-171450">
              <a:buFont typeface="Arial" panose="020B0604020202020204" pitchFamily="34" charset="0"/>
              <a:buChar char="•"/>
            </a:pPr>
            <a:r>
              <a:rPr lang="en-US" dirty="0"/>
              <a:t>Containers can’t affect each other and that’s how we like microservices to be</a:t>
            </a:r>
          </a:p>
          <a:p>
            <a:pPr marL="171450" indent="-171450">
              <a:buFont typeface="Arial" panose="020B0604020202020204" pitchFamily="34" charset="0"/>
              <a:buChar char="•"/>
            </a:pPr>
            <a:r>
              <a:rPr lang="en-US" dirty="0"/>
              <a:t>Compare VM to containers. Faster to spin up in a container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2665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65</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66</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68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72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swarm </a:t>
            </a:r>
            <a:r>
              <a:rPr lang="en-US" sz="1200" b="0" i="0" kern="1200" dirty="0" err="1">
                <a:solidFill>
                  <a:schemeClr val="tx1"/>
                </a:solidFill>
                <a:effectLst/>
                <a:latin typeface="Amazon Ember Regular" charset="0"/>
                <a:ea typeface="+mn-ea"/>
                <a:cs typeface="+mn-cs"/>
              </a:rPr>
              <a:t>init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cd apps/</a:t>
            </a:r>
            <a:r>
              <a:rPr lang="en-US" sz="1200" b="0" i="0" kern="1200" dirty="0" err="1">
                <a:solidFill>
                  <a:schemeClr val="tx1"/>
                </a:solidFill>
                <a:effectLst/>
                <a:latin typeface="Amazon Ember Regular" charset="0"/>
                <a:ea typeface="+mn-ea"/>
                <a:cs typeface="+mn-cs"/>
              </a:rPr>
              <a:t>docker</a:t>
            </a:r>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deploy --compose-file </a:t>
            </a:r>
            <a:r>
              <a:rPr lang="en-US" sz="1200" b="0" i="0" kern="1200" dirty="0" err="1">
                <a:solidFill>
                  <a:schemeClr val="tx1"/>
                </a:solidFill>
                <a:effectLst/>
                <a:latin typeface="Amazon Ember Regular" charset="0"/>
                <a:ea typeface="+mn-ea"/>
                <a:cs typeface="+mn-cs"/>
              </a:rPr>
              <a:t>docker-compose.yaml</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curl http://localhost:8080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a:t>
            </a:r>
            <a:r>
              <a:rPr lang="en-US" sz="1200" b="0" i="0" kern="1200" dirty="0" err="1">
                <a:solidFill>
                  <a:schemeClr val="tx1"/>
                </a:solidFill>
                <a:effectLst/>
                <a:latin typeface="Amazon Ember Regular" charset="0"/>
                <a:ea typeface="+mn-ea"/>
                <a:cs typeface="+mn-cs"/>
              </a:rPr>
              <a:t>rm</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828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cluster </a:t>
            </a:r>
            <a:r>
              <a:rPr lang="en-US" sz="1200" kern="1200" dirty="0" err="1">
                <a:solidFill>
                  <a:schemeClr val="tx1"/>
                </a:solidFill>
                <a:effectLst/>
                <a:latin typeface="+mn-lt"/>
                <a:ea typeface="+mn-ea"/>
                <a:cs typeface="+mn-cs"/>
              </a:rPr>
              <a:t>mgmt</a:t>
            </a:r>
            <a:r>
              <a:rPr lang="en-US" sz="1200" kern="1200" dirty="0">
                <a:solidFill>
                  <a:schemeClr val="tx1"/>
                </a:solidFill>
                <a:effectLst/>
                <a:latin typeface="+mn-lt"/>
                <a:ea typeface="+mn-ea"/>
                <a:cs typeface="+mn-cs"/>
              </a:rPr>
              <a:t> layer where we talked about ECS as the option there. Now you can now choose at the hosting layer if you want to run your containers on EC2 or on Fargate for a more hands off managed experience. And recently we also announced EKS which is our managed k8s offering. Removes need to host k8s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preview right now to be used with ec2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hosting can use EC2 and Fargate. Run containers without hosting ec2 instances. Can pick at each layer. EKS + Fargate is also coming soon. We also have a registry service to store container images: ECR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387958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30.tiff"/></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emf"/><Relationship Id="rId18" Type="http://schemas.openxmlformats.org/officeDocument/2006/relationships/image" Target="../media/image147.png"/><Relationship Id="rId3" Type="http://schemas.openxmlformats.org/officeDocument/2006/relationships/image" Target="../media/image133.emf"/><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6.png"/><Relationship Id="rId2" Type="http://schemas.openxmlformats.org/officeDocument/2006/relationships/notesSlide" Target="../notesSlides/notesSlide68.xml"/><Relationship Id="rId16" Type="http://schemas.openxmlformats.org/officeDocument/2006/relationships/image" Target="../media/image117.png"/><Relationship Id="rId20" Type="http://schemas.openxmlformats.org/officeDocument/2006/relationships/image" Target="../media/image148.png"/><Relationship Id="rId1" Type="http://schemas.openxmlformats.org/officeDocument/2006/relationships/slideLayout" Target="../slideLayouts/slideLayout6.xml"/><Relationship Id="rId6" Type="http://schemas.openxmlformats.org/officeDocument/2006/relationships/image" Target="../media/image136.emf"/><Relationship Id="rId11" Type="http://schemas.openxmlformats.org/officeDocument/2006/relationships/image" Target="../media/image141.png"/><Relationship Id="rId5" Type="http://schemas.openxmlformats.org/officeDocument/2006/relationships/image" Target="../media/image135.emf"/><Relationship Id="rId15" Type="http://schemas.openxmlformats.org/officeDocument/2006/relationships/image" Target="../media/image145.png"/><Relationship Id="rId10" Type="http://schemas.openxmlformats.org/officeDocument/2006/relationships/image" Target="../media/image140.png"/><Relationship Id="rId19" Type="http://schemas.microsoft.com/office/2007/relationships/hdphoto" Target="../media/hdphoto4.wdp"/><Relationship Id="rId4" Type="http://schemas.openxmlformats.org/officeDocument/2006/relationships/image" Target="../media/image134.emf"/><Relationship Id="rId9" Type="http://schemas.openxmlformats.org/officeDocument/2006/relationships/image" Target="../media/image139.png"/><Relationship Id="rId1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93.png"/><Relationship Id="rId7"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55.tiff"/><Relationship Id="rId5" Type="http://schemas.openxmlformats.org/officeDocument/2006/relationships/image" Target="../media/image150.png"/><Relationship Id="rId10" Type="http://schemas.openxmlformats.org/officeDocument/2006/relationships/image" Target="../media/image154.png"/><Relationship Id="rId4" Type="http://schemas.openxmlformats.org/officeDocument/2006/relationships/image" Target="../media/image149.png"/><Relationship Id="rId9" Type="http://schemas.openxmlformats.org/officeDocument/2006/relationships/image" Target="../media/image153.png"/></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8.tiff"/><Relationship Id="rId4" Type="http://schemas.openxmlformats.org/officeDocument/2006/relationships/image" Target="../media/image57.png"/><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40.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86.png"/><Relationship Id="rId5" Type="http://schemas.microsoft.com/office/2007/relationships/hdphoto" Target="../media/hdphoto1.wdp"/><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3.png"/><Relationship Id="rId21" Type="http://schemas.openxmlformats.org/officeDocument/2006/relationships/image" Target="../media/image110.tiff"/><Relationship Id="rId7" Type="http://schemas.openxmlformats.org/officeDocument/2006/relationships/image" Target="../media/image10.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48.xml"/><Relationship Id="rId16" Type="http://schemas.openxmlformats.org/officeDocument/2006/relationships/image" Target="../media/image105.tiff"/><Relationship Id="rId20" Type="http://schemas.openxmlformats.org/officeDocument/2006/relationships/image" Target="../media/image109.tiff"/><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4.png"/><Relationship Id="rId9" Type="http://schemas.openxmlformats.org/officeDocument/2006/relationships/image" Target="../media/image98.png"/><Relationship Id="rId14"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56ED-9E6D-794E-9D5A-8F065F624D5D}"/>
              </a:ext>
            </a:extLst>
          </p:cNvPr>
          <p:cNvSpPr>
            <a:spLocks noGrp="1"/>
          </p:cNvSpPr>
          <p:nvPr>
            <p:ph type="title"/>
          </p:nvPr>
        </p:nvSpPr>
        <p:spPr>
          <a:xfrm>
            <a:off x="281372" y="521336"/>
            <a:ext cx="8205304" cy="545741"/>
          </a:xfrm>
        </p:spPr>
        <p:txBody>
          <a:bodyPr/>
          <a:lstStyle/>
          <a:p>
            <a:pPr algn="ctr"/>
            <a:r>
              <a:rPr lang="en-US" dirty="0" err="1"/>
              <a:t>github.com</a:t>
            </a:r>
            <a:r>
              <a:rPr lang="en-US" dirty="0"/>
              <a:t>/</a:t>
            </a:r>
            <a:br>
              <a:rPr lang="en-US" dirty="0"/>
            </a:br>
            <a:r>
              <a:rPr lang="en-US" dirty="0" err="1"/>
              <a:t>aws</a:t>
            </a:r>
            <a:r>
              <a:rPr lang="en-US" dirty="0"/>
              <a:t>-samples/</a:t>
            </a:r>
            <a:br>
              <a:rPr lang="en-US" dirty="0"/>
            </a:br>
            <a:r>
              <a:rPr lang="en-US" dirty="0" err="1"/>
              <a:t>aws</a:t>
            </a:r>
            <a:r>
              <a:rPr lang="en-US" dirty="0"/>
              <a:t>-microservices-deploy-options</a:t>
            </a:r>
          </a:p>
        </p:txBody>
      </p:sp>
      <p:pic>
        <p:nvPicPr>
          <p:cNvPr id="4" name="Picture 3">
            <a:extLst>
              <a:ext uri="{FF2B5EF4-FFF2-40B4-BE49-F238E27FC236}">
                <a16:creationId xmlns:a16="http://schemas.microsoft.com/office/drawing/2014/main" id="{CEA70F9E-4CAE-A745-9130-B0560755B41A}"/>
              </a:ext>
            </a:extLst>
          </p:cNvPr>
          <p:cNvPicPr>
            <a:picLocks noChangeAspect="1"/>
          </p:cNvPicPr>
          <p:nvPr/>
        </p:nvPicPr>
        <p:blipFill>
          <a:blip r:embed="rId2"/>
          <a:stretch>
            <a:fillRect/>
          </a:stretch>
        </p:blipFill>
        <p:spPr>
          <a:xfrm>
            <a:off x="3068781" y="1936749"/>
            <a:ext cx="2805545" cy="2805545"/>
          </a:xfrm>
          <a:prstGeom prst="rect">
            <a:avLst/>
          </a:prstGeom>
        </p:spPr>
      </p:pic>
    </p:spTree>
    <p:extLst>
      <p:ext uri="{BB962C8B-B14F-4D97-AF65-F5344CB8AC3E}">
        <p14:creationId xmlns:p14="http://schemas.microsoft.com/office/powerpoint/2010/main" val="422022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Deployment</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352323" y="1068010"/>
            <a:ext cx="2966610" cy="1046440"/>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MANAGEMENT</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Deployment, Scheduling, Scaling &amp; Management of containerized applications</a:t>
            </a:r>
          </a:p>
        </p:txBody>
      </p:sp>
      <p:sp>
        <p:nvSpPr>
          <p:cNvPr id="6" name="TextBox 5"/>
          <p:cNvSpPr txBox="1"/>
          <p:nvPr/>
        </p:nvSpPr>
        <p:spPr>
          <a:xfrm>
            <a:off x="352322" y="2622148"/>
            <a:ext cx="2684389"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HOSTING</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Where the containers run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958" y="1056721"/>
            <a:ext cx="996864" cy="9968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70" y="1056721"/>
            <a:ext cx="1017818" cy="10456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614" y="2349717"/>
            <a:ext cx="813492" cy="9761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39" y="2316713"/>
            <a:ext cx="1046449" cy="1046449"/>
          </a:xfrm>
          <a:prstGeom prst="rect">
            <a:avLst/>
          </a:prstGeom>
        </p:spPr>
      </p:pic>
      <p:sp>
        <p:nvSpPr>
          <p:cNvPr id="23" name="TextBox 22"/>
          <p:cNvSpPr txBox="1"/>
          <p:nvPr/>
        </p:nvSpPr>
        <p:spPr>
          <a:xfrm>
            <a:off x="4361106" y="1287113"/>
            <a:ext cx="150443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a:t>
            </a:r>
          </a:p>
        </p:txBody>
      </p:sp>
      <p:sp>
        <p:nvSpPr>
          <p:cNvPr id="24" name="TextBox 23"/>
          <p:cNvSpPr txBox="1"/>
          <p:nvPr/>
        </p:nvSpPr>
        <p:spPr>
          <a:xfrm>
            <a:off x="6858808" y="1252684"/>
            <a:ext cx="1515463" cy="646331"/>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for Kubernetes</a:t>
            </a:r>
          </a:p>
        </p:txBody>
      </p:sp>
      <p:sp>
        <p:nvSpPr>
          <p:cNvPr id="26" name="TextBox 25"/>
          <p:cNvSpPr txBox="1"/>
          <p:nvPr/>
        </p:nvSpPr>
        <p:spPr>
          <a:xfrm>
            <a:off x="4361106" y="2721326"/>
            <a:ext cx="1139562" cy="276999"/>
          </a:xfrm>
          <a:prstGeom prst="rect">
            <a:avLst/>
          </a:prstGeom>
          <a:noFill/>
        </p:spPr>
        <p:txBody>
          <a:bodyPr wrap="square" rtlCol="0">
            <a:spAutoFit/>
          </a:bodyPr>
          <a:lstStyle/>
          <a:p>
            <a:r>
              <a:rPr lang="en-US" sz="1200" b="1" dirty="0">
                <a:solidFill>
                  <a:schemeClr val="bg1"/>
                </a:solidFill>
                <a:latin typeface="Amazon Ember"/>
              </a:rPr>
              <a:t>Amazon EC2 </a:t>
            </a:r>
          </a:p>
        </p:txBody>
      </p:sp>
      <p:sp>
        <p:nvSpPr>
          <p:cNvPr id="27" name="TextBox 26"/>
          <p:cNvSpPr txBox="1"/>
          <p:nvPr/>
        </p:nvSpPr>
        <p:spPr>
          <a:xfrm>
            <a:off x="6858808" y="2721325"/>
            <a:ext cx="1139562" cy="276999"/>
          </a:xfrm>
          <a:prstGeom prst="rect">
            <a:avLst/>
          </a:prstGeom>
          <a:noFill/>
        </p:spPr>
        <p:txBody>
          <a:bodyPr wrap="square" rtlCol="0">
            <a:spAutoFit/>
          </a:bodyPr>
          <a:lstStyle/>
          <a:p>
            <a:r>
              <a:rPr lang="en-US" sz="1200" b="1" dirty="0">
                <a:solidFill>
                  <a:schemeClr val="bg1"/>
                </a:solidFill>
                <a:latin typeface="Amazon Ember"/>
              </a:rPr>
              <a:t>AWS Fargate</a:t>
            </a:r>
          </a:p>
        </p:txBody>
      </p:sp>
      <p:sp>
        <p:nvSpPr>
          <p:cNvPr id="20" name="TextBox 19"/>
          <p:cNvSpPr txBox="1"/>
          <p:nvPr/>
        </p:nvSpPr>
        <p:spPr>
          <a:xfrm>
            <a:off x="352322" y="3714621"/>
            <a:ext cx="2865828"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IMAGE REGISTRY</a:t>
            </a:r>
          </a:p>
          <a:p>
            <a:r>
              <a:rPr lang="en-US" sz="1400" dirty="0">
                <a:solidFill>
                  <a:schemeClr val="bg1"/>
                </a:solidFill>
                <a:latin typeface="Amazon Ember"/>
              </a:rPr>
              <a:t>Container Image Repository</a:t>
            </a:r>
          </a:p>
        </p:txBody>
      </p:sp>
      <p:sp>
        <p:nvSpPr>
          <p:cNvPr id="3" name="Rectangle 2"/>
          <p:cNvSpPr/>
          <p:nvPr/>
        </p:nvSpPr>
        <p:spPr>
          <a:xfrm>
            <a:off x="7721534" y="993851"/>
            <a:ext cx="908342" cy="321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1893FF"/>
                </a:solidFill>
                <a:latin typeface="Amazon Ember"/>
              </a:rPr>
              <a:t>Preview!</a:t>
            </a:r>
          </a:p>
        </p:txBody>
      </p:sp>
      <p:pic>
        <p:nvPicPr>
          <p:cNvPr id="15" name="Picture 14"/>
          <p:cNvPicPr>
            <a:picLocks noChangeAspect="1"/>
          </p:cNvPicPr>
          <p:nvPr/>
        </p:nvPicPr>
        <p:blipFill>
          <a:blip r:embed="rId7"/>
          <a:stretch>
            <a:fillRect/>
          </a:stretch>
        </p:blipFill>
        <p:spPr>
          <a:xfrm>
            <a:off x="3604258" y="3573612"/>
            <a:ext cx="843124" cy="866791"/>
          </a:xfrm>
          <a:prstGeom prst="rect">
            <a:avLst/>
          </a:prstGeom>
        </p:spPr>
      </p:pic>
      <p:sp>
        <p:nvSpPr>
          <p:cNvPr id="16" name="TextBox 15"/>
          <p:cNvSpPr txBox="1"/>
          <p:nvPr/>
        </p:nvSpPr>
        <p:spPr>
          <a:xfrm>
            <a:off x="4361106" y="3826451"/>
            <a:ext cx="170329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Registry </a:t>
            </a:r>
          </a:p>
        </p:txBody>
      </p:sp>
    </p:spTree>
    <p:extLst>
      <p:ext uri="{BB962C8B-B14F-4D97-AF65-F5344CB8AC3E}">
        <p14:creationId xmlns:p14="http://schemas.microsoft.com/office/powerpoint/2010/main" val="31147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ECS and AWS </a:t>
            </a:r>
            <a:r>
              <a:rPr lang="en-US" dirty="0" err="1"/>
              <a:t>Fargate</a:t>
            </a:r>
            <a:endParaRPr lang="en-US" dirty="0"/>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561" y="964402"/>
            <a:ext cx="7072168" cy="1903219"/>
            <a:chOff x="297051" y="1182029"/>
            <a:chExt cx="7072168" cy="1903219"/>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297051" y="1182029"/>
              <a:ext cx="707216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3722531" y="2522655"/>
              <a:ext cx="110604"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899756" y="2522655"/>
              <a:ext cx="2933379"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3833135" y="2522655"/>
              <a:ext cx="2712172"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Amazon ECS</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pic>
        <p:nvPicPr>
          <p:cNvPr id="246" name="Picture 245">
            <a:extLst>
              <a:ext uri="{FF2B5EF4-FFF2-40B4-BE49-F238E27FC236}">
                <a16:creationId xmlns:a16="http://schemas.microsoft.com/office/drawing/2014/main" id="{9B8A9F8B-B712-2F46-A43A-676AB0BA47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19279" y="1154594"/>
            <a:ext cx="853971" cy="960243"/>
          </a:xfrm>
          <a:prstGeom prst="rect">
            <a:avLst/>
          </a:prstGeom>
        </p:spPr>
      </p:pic>
    </p:spTree>
    <p:extLst>
      <p:ext uri="{BB962C8B-B14F-4D97-AF65-F5344CB8AC3E}">
        <p14:creationId xmlns:p14="http://schemas.microsoft.com/office/powerpoint/2010/main" val="296594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ECS and AWS </a:t>
            </a:r>
            <a:r>
              <a:rPr lang="en-US" sz="2000" dirty="0" err="1">
                <a:latin typeface="Amazon Ember" charset="0"/>
                <a:ea typeface="Amazon Ember" charset="0"/>
                <a:cs typeface="Amazon Ember" charset="0"/>
              </a:rPr>
              <a:t>Fargate</a:t>
            </a:r>
            <a:endParaRPr lang="en-US" sz="2000" dirty="0">
              <a:latin typeface="Amazon Ember" charset="0"/>
              <a:ea typeface="Amazon Ember" charset="0"/>
              <a:cs typeface="Amazon Ember" charset="0"/>
            </a:endParaRP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234328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1753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0513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AWS Console &amp; </a:t>
            </a:r>
          </a:p>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392198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3133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Run </a:t>
            </a:r>
            <a:r>
              <a:rPr lang="en-US" dirty="0" err="1"/>
              <a:t>Fargate</a:t>
            </a:r>
            <a:r>
              <a:rPr lang="en-US" dirty="0"/>
              <a:t> Services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Services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Tasks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3D311-A4E6-1241-B561-E1ADE8362327}"/>
              </a:ext>
            </a:extLst>
          </p:cNvPr>
          <p:cNvSpPr>
            <a:spLocks noGrp="1"/>
          </p:cNvSpPr>
          <p:nvPr>
            <p:ph type="title"/>
          </p:nvPr>
        </p:nvSpPr>
        <p:spPr/>
        <p:txBody>
          <a:bodyPr/>
          <a:lstStyle/>
          <a:p>
            <a:r>
              <a:rPr lang="en-US" dirty="0"/>
              <a:t>Kubernetes Application Concepts</a:t>
            </a:r>
          </a:p>
        </p:txBody>
      </p:sp>
      <p:sp>
        <p:nvSpPr>
          <p:cNvPr id="4" name="Content Placeholder 3">
            <a:extLst>
              <a:ext uri="{FF2B5EF4-FFF2-40B4-BE49-F238E27FC236}">
                <a16:creationId xmlns:a16="http://schemas.microsoft.com/office/drawing/2014/main" id="{10BABCA7-5418-FC4B-A221-17B90E5A623A}"/>
              </a:ext>
            </a:extLst>
          </p:cNvPr>
          <p:cNvSpPr>
            <a:spLocks noGrp="1"/>
          </p:cNvSpPr>
          <p:nvPr>
            <p:ph idx="1"/>
          </p:nvPr>
        </p:nvSpPr>
        <p:spPr/>
        <p:txBody>
          <a:bodyPr/>
          <a:lstStyle/>
          <a:p>
            <a:r>
              <a:rPr lang="en-US" dirty="0">
                <a:solidFill>
                  <a:schemeClr val="accent1"/>
                </a:solidFill>
              </a:rPr>
              <a:t>Pods</a:t>
            </a:r>
            <a:r>
              <a:rPr lang="en-US" dirty="0"/>
              <a:t>: Co-located group of containers that share IP, </a:t>
            </a:r>
            <a:r>
              <a:rPr lang="en-US" dirty="0" err="1"/>
              <a:t>etc</a:t>
            </a:r>
            <a:endParaRPr lang="en-US" dirty="0"/>
          </a:p>
          <a:p>
            <a:endParaRPr lang="en-US" dirty="0"/>
          </a:p>
          <a:p>
            <a:r>
              <a:rPr lang="en-US" dirty="0">
                <a:solidFill>
                  <a:schemeClr val="accent1"/>
                </a:solidFill>
              </a:rPr>
              <a:t>Deployment</a:t>
            </a:r>
            <a:r>
              <a:rPr lang="en-US" dirty="0"/>
              <a:t>: Declarative state for pod</a:t>
            </a:r>
          </a:p>
          <a:p>
            <a:endParaRPr lang="en-US" dirty="0"/>
          </a:p>
          <a:p>
            <a:r>
              <a:rPr lang="en-US" dirty="0">
                <a:solidFill>
                  <a:schemeClr val="accent1"/>
                </a:solidFill>
              </a:rPr>
              <a:t>Service</a:t>
            </a:r>
            <a:r>
              <a:rPr lang="en-US" dirty="0"/>
              <a:t>: Logical set of pods, accessible by a name</a:t>
            </a:r>
          </a:p>
          <a:p>
            <a:endParaRPr lang="en-US" dirty="0"/>
          </a:p>
          <a:p>
            <a:r>
              <a:rPr lang="en-US" dirty="0">
                <a:solidFill>
                  <a:schemeClr val="accent1"/>
                </a:solidFill>
              </a:rPr>
              <a:t>Label</a:t>
            </a:r>
            <a:r>
              <a:rPr lang="en-US" dirty="0"/>
              <a:t>: Key/value pairs attached to objects, such as pods</a:t>
            </a:r>
          </a:p>
        </p:txBody>
      </p:sp>
    </p:spTree>
    <p:extLst>
      <p:ext uri="{BB962C8B-B14F-4D97-AF65-F5344CB8AC3E}">
        <p14:creationId xmlns:p14="http://schemas.microsoft.com/office/powerpoint/2010/main" val="8452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69" name="TextBox 504">
            <a:extLst>
              <a:ext uri="{FF2B5EF4-FFF2-40B4-BE49-F238E27FC236}">
                <a16:creationId xmlns:a16="http://schemas.microsoft.com/office/drawing/2014/main" id="{96BF8BCF-C423-7C45-885B-2B7D2C6FB5CF}"/>
              </a:ext>
            </a:extLst>
          </p:cNvPr>
          <p:cNvSpPr txBox="1"/>
          <p:nvPr/>
        </p:nvSpPr>
        <p:spPr>
          <a:xfrm>
            <a:off x="890515" y="1458547"/>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sp>
        <p:nvSpPr>
          <p:cNvPr id="202" name="TextBox 504">
            <a:extLst>
              <a:ext uri="{FF2B5EF4-FFF2-40B4-BE49-F238E27FC236}">
                <a16:creationId xmlns:a16="http://schemas.microsoft.com/office/drawing/2014/main" id="{CDC60EA0-5554-5C43-AE9B-A06AF82DC829}"/>
              </a:ext>
            </a:extLst>
          </p:cNvPr>
          <p:cNvSpPr txBox="1"/>
          <p:nvPr/>
        </p:nvSpPr>
        <p:spPr>
          <a:xfrm>
            <a:off x="2302405" y="2038318"/>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2"/>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76" name="Picture 75">
            <a:extLst>
              <a:ext uri="{FF2B5EF4-FFF2-40B4-BE49-F238E27FC236}">
                <a16:creationId xmlns:a16="http://schemas.microsoft.com/office/drawing/2014/main" id="{5905848A-E5F0-034A-A35A-9ADB7A4D0154}"/>
              </a:ext>
            </a:extLst>
          </p:cNvPr>
          <p:cNvPicPr>
            <a:picLocks noChangeAspect="1"/>
          </p:cNvPicPr>
          <p:nvPr/>
        </p:nvPicPr>
        <p:blipFill rotWithShape="1">
          <a:blip r:embed="rId23"/>
          <a:srcRect r="74011"/>
          <a:stretch/>
        </p:blipFill>
        <p:spPr>
          <a:xfrm>
            <a:off x="394211" y="1384635"/>
            <a:ext cx="365760" cy="365760"/>
          </a:xfrm>
          <a:prstGeom prst="rect">
            <a:avLst/>
          </a:prstGeom>
        </p:spPr>
      </p:pic>
      <p:pic>
        <p:nvPicPr>
          <p:cNvPr id="79" name="Picture 78">
            <a:extLst>
              <a:ext uri="{FF2B5EF4-FFF2-40B4-BE49-F238E27FC236}">
                <a16:creationId xmlns:a16="http://schemas.microsoft.com/office/drawing/2014/main" id="{095C201A-6F52-824E-B756-B1B287B61255}"/>
              </a:ext>
            </a:extLst>
          </p:cNvPr>
          <p:cNvPicPr>
            <a:picLocks noChangeAspect="1"/>
          </p:cNvPicPr>
          <p:nvPr/>
        </p:nvPicPr>
        <p:blipFill rotWithShape="1">
          <a:blip r:embed="rId24" cstate="screen">
            <a:extLst>
              <a:ext uri="{28A0092B-C50C-407E-A947-70E740481C1C}">
                <a14:useLocalDpi xmlns:a14="http://schemas.microsoft.com/office/drawing/2010/main" val="0"/>
              </a:ext>
            </a:extLst>
          </a:blip>
          <a:srcRect r="71140"/>
          <a:stretch/>
        </p:blipFill>
        <p:spPr>
          <a:xfrm>
            <a:off x="1835572" y="1966896"/>
            <a:ext cx="365760" cy="365760"/>
          </a:xfrm>
          <a:prstGeom prst="rect">
            <a:avLst/>
          </a:prstGeom>
        </p:spPr>
      </p:pic>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69" grpId="0"/>
      <p:bldP spid="170" grpId="0" animBg="1"/>
      <p:bldP spid="177" grpId="0" animBg="1"/>
      <p:bldP spid="190" grpId="0" animBg="1"/>
      <p:bldP spid="202" grpId="0"/>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131900"/>
          </a:xfrm>
          <a:prstGeom prst="rect">
            <a:avLst/>
          </a:prstGeom>
        </p:spPr>
        <p:txBody>
          <a:bodyPr wrap="square">
            <a:spAutoFit/>
          </a:bodyPr>
          <a:lstStyle/>
          <a:p>
            <a:r>
              <a:rPr lang="en-US" sz="1050" dirty="0" err="1">
                <a:solidFill>
                  <a:schemeClr val="bg1"/>
                </a:solidFill>
                <a:latin typeface="Courier" pitchFamily="2" charset="0"/>
                <a:ea typeface="Courier" charset="0"/>
                <a:cs typeface="Courier" charset="0"/>
              </a:rPr>
              <a:t>AWSTemplateFormatVersion</a:t>
            </a:r>
            <a:r>
              <a:rPr lang="en-US" sz="1050" dirty="0">
                <a:solidFill>
                  <a:schemeClr val="bg1"/>
                </a:solidFill>
                <a:latin typeface="Courier" pitchFamily="2" charset="0"/>
                <a:ea typeface="Courier" charset="0"/>
                <a:cs typeface="Courier" charset="0"/>
              </a:rPr>
              <a:t>: '2010-09-09'</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Transform: AWS::Serverless-2016-10-31</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Description: Simple CRUD </a:t>
            </a:r>
            <a:r>
              <a:rPr lang="en-US" sz="1050" dirty="0" err="1">
                <a:solidFill>
                  <a:schemeClr val="bg1"/>
                </a:solidFill>
                <a:latin typeface="Courier" pitchFamily="2" charset="0"/>
                <a:ea typeface="Courier" charset="0"/>
                <a:cs typeface="Courier" charset="0"/>
              </a:rPr>
              <a:t>webservice</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Resources: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GetFunction</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AWS::</a:t>
            </a:r>
            <a:r>
              <a:rPr lang="en-US" sz="1050" dirty="0" err="1">
                <a:solidFill>
                  <a:schemeClr val="bg1"/>
                </a:solidFill>
                <a:latin typeface="Courier" pitchFamily="2" charset="0"/>
                <a:ea typeface="Courier" charset="0"/>
                <a:cs typeface="Courier" charset="0"/>
              </a:rPr>
              <a:t>Serverless</a:t>
            </a:r>
            <a:r>
              <a:rPr lang="en-US" sz="1050" dirty="0">
                <a:solidFill>
                  <a:schemeClr val="bg1"/>
                </a:solidFill>
                <a:latin typeface="Courier" pitchFamily="2" charset="0"/>
                <a:ea typeface="Courier" charset="0"/>
                <a:cs typeface="Courier" charset="0"/>
              </a:rPr>
              <a:t>::Function</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Properties: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Handler: </a:t>
            </a:r>
            <a:r>
              <a:rPr lang="en-US" sz="1050" dirty="0" err="1">
                <a:solidFill>
                  <a:schemeClr val="bg1"/>
                </a:solidFill>
                <a:latin typeface="Courier" pitchFamily="2" charset="0"/>
              </a:rPr>
              <a:t>org.aws.samples.compute.greeting.GreetingHandler</a:t>
            </a:r>
            <a:r>
              <a:rPr lang="en-US" sz="1050" dirty="0">
                <a:solidFill>
                  <a:schemeClr val="bg1"/>
                </a:solidFill>
                <a:latin typeface="Courier" pitchFamily="2" charset="0"/>
              </a:rPr>
              <a:t>::</a:t>
            </a:r>
            <a:r>
              <a:rPr lang="en-US" sz="1050" dirty="0" err="1">
                <a:solidFill>
                  <a:schemeClr val="bg1"/>
                </a:solidFill>
                <a:latin typeface="Courier" pitchFamily="2" charset="0"/>
              </a:rPr>
              <a:t>handleRequest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Runtime: java8</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CodeUri</a:t>
            </a:r>
            <a:r>
              <a:rPr lang="en-US" sz="1050" dirty="0">
                <a:solidFill>
                  <a:schemeClr val="bg1"/>
                </a:solidFill>
                <a:latin typeface="Courier" pitchFamily="2" charset="0"/>
                <a:ea typeface="Courier" charset="0"/>
                <a:cs typeface="Courier" charset="0"/>
              </a:rPr>
              <a:t>: ./target/</a:t>
            </a:r>
            <a:r>
              <a:rPr lang="en-US" sz="1050" dirty="0" err="1">
                <a:solidFill>
                  <a:schemeClr val="bg1"/>
                </a:solidFill>
                <a:latin typeface="Courier" pitchFamily="2" charset="0"/>
                <a:ea typeface="Courier" charset="0"/>
                <a:cs typeface="Courier" charset="0"/>
              </a:rPr>
              <a:t>greeting.zip</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Policies: </a:t>
            </a:r>
            <a:r>
              <a:rPr lang="en-US" sz="1050" dirty="0" err="1">
                <a:solidFill>
                  <a:schemeClr val="bg1"/>
                </a:solidFill>
                <a:latin typeface="Courier" pitchFamily="2" charset="0"/>
                <a:ea typeface="Courier" charset="0"/>
                <a:cs typeface="Courier" charset="0"/>
              </a:rPr>
              <a:t>AmazonDynamoDBReadOnlyAccess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Timeout: 30</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a:solidFill>
                  <a:schemeClr val="bg1"/>
                </a:solidFill>
                <a:latin typeface="Courier" pitchFamily="2" charset="0"/>
              </a:rPr>
              <a:t>Tracing: Active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Environment: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Variables: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TABLE_NAME: !Ref Table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Events: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GetResource</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t>
            </a:r>
            <a:r>
              <a:rPr lang="en-US" sz="1050" dirty="0" err="1">
                <a:solidFill>
                  <a:schemeClr val="bg1"/>
                </a:solidFill>
                <a:latin typeface="Courier" pitchFamily="2" charset="0"/>
                <a:ea typeface="Courier" charset="0"/>
                <a:cs typeface="Courier" charset="0"/>
              </a:rPr>
              <a:t>Api</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Properties: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Path: /books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Method: get</a:t>
            </a:r>
            <a:br>
              <a:rPr lang="en-US" sz="1050" dirty="0">
                <a:solidFill>
                  <a:schemeClr val="bg1"/>
                </a:solidFill>
                <a:latin typeface="Courier" pitchFamily="2" charset="0"/>
                <a:ea typeface="Courier" charset="0"/>
                <a:cs typeface="Courier" charset="0"/>
              </a:rPr>
            </a:b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Table: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AWS::</a:t>
            </a:r>
            <a:r>
              <a:rPr lang="en-US" sz="1050" dirty="0" err="1">
                <a:solidFill>
                  <a:schemeClr val="bg1"/>
                </a:solidFill>
                <a:latin typeface="Courier" pitchFamily="2" charset="0"/>
                <a:ea typeface="Courier" charset="0"/>
                <a:cs typeface="Courier" charset="0"/>
              </a:rPr>
              <a:t>Serverless</a:t>
            </a:r>
            <a:r>
              <a:rPr lang="en-US" sz="1050" dirty="0">
                <a:solidFill>
                  <a:schemeClr val="bg1"/>
                </a:solidFill>
                <a:latin typeface="Courier" pitchFamily="2" charset="0"/>
                <a:ea typeface="Courier" charset="0"/>
                <a:cs typeface="Courier" charset="0"/>
              </a:rPr>
              <a:t>::</a:t>
            </a:r>
            <a:r>
              <a:rPr lang="en-US" sz="1050" dirty="0" err="1">
                <a:solidFill>
                  <a:schemeClr val="bg1"/>
                </a:solidFill>
                <a:latin typeface="Courier" pitchFamily="2" charset="0"/>
                <a:ea typeface="Courier" charset="0"/>
                <a:cs typeface="Courier" charset="0"/>
              </a:rPr>
              <a:t>SimpleTable</a:t>
            </a:r>
            <a:endParaRPr lang="en-US" sz="105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383711" y="140399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713100" y="2056825"/>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363902" y="314641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848330" y="36641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097800" y="3024546"/>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1" y="446192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567591"/>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to an S3 bucket</a:t>
            </a:r>
          </a:p>
          <a:p>
            <a:r>
              <a:rPr lang="en-US" sz="1800" dirty="0"/>
              <a:t>	Updates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 and </a:t>
            </a:r>
          </a:p>
          <a:p>
            <a:r>
              <a:rPr lang="en-US" dirty="0"/>
              <a:t>Run using Maven</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7232222" cy="1015663"/>
          </a:xfrm>
          <a:prstGeom prst="rect">
            <a:avLst/>
          </a:prstGeom>
        </p:spPr>
        <p:txBody>
          <a:bodyPr wrap="square">
            <a:spAutoFit/>
          </a:bodyPr>
          <a:lstStyle/>
          <a:p>
            <a:r>
              <a:rPr lang="en-US" sz="2000" dirty="0">
                <a:solidFill>
                  <a:schemeClr val="bg1"/>
                </a:solidFill>
                <a:latin typeface="Courier" charset="0"/>
                <a:ea typeface="Courier" charset="0"/>
                <a:cs typeface="Courier" charset="0"/>
              </a:rPr>
              <a:t>String region = </a:t>
            </a:r>
            <a:r>
              <a:rPr lang="en-US" sz="2000" dirty="0" err="1">
                <a:solidFill>
                  <a:schemeClr val="bg1"/>
                </a:solidFill>
                <a:latin typeface="Courier" charset="0"/>
                <a:ea typeface="Courier" charset="0"/>
                <a:cs typeface="Courier" charset="0"/>
              </a:rPr>
              <a:t>System.getenv</a:t>
            </a:r>
            <a:r>
              <a:rPr lang="en-US" sz="2000" dirty="0">
                <a:solidFill>
                  <a:schemeClr val="bg1"/>
                </a:solidFill>
                <a:latin typeface="Courier" charset="0"/>
                <a:ea typeface="Courier" charset="0"/>
                <a:cs typeface="Courier" charset="0"/>
              </a:rPr>
              <a:t>("AWS_REGION");</a:t>
            </a:r>
          </a:p>
          <a:p>
            <a:r>
              <a:rPr lang="en-US" sz="2000" dirty="0">
                <a:solidFill>
                  <a:schemeClr val="bg1"/>
                </a:solidFill>
                <a:latin typeface="Courier" charset="0"/>
                <a:ea typeface="Courier" charset="0"/>
                <a:cs typeface="Courier" charset="0"/>
              </a:rPr>
              <a:t>. . .</a:t>
            </a:r>
          </a:p>
          <a:p>
            <a:r>
              <a:rPr lang="en-US" sz="2000" dirty="0">
                <a:solidFill>
                  <a:schemeClr val="bg1"/>
                </a:solidFill>
                <a:latin typeface="Courier" charset="0"/>
                <a:ea typeface="Courier" charset="0"/>
                <a:cs typeface="Courier" charset="0"/>
              </a:rPr>
              <a:t>String bucket = </a:t>
            </a:r>
            <a:r>
              <a:rPr lang="en-US" sz="2000" dirty="0" err="1">
                <a:solidFill>
                  <a:schemeClr val="bg1"/>
                </a:solidFill>
                <a:latin typeface="Courier" charset="0"/>
                <a:ea typeface="Courier" charset="0"/>
                <a:cs typeface="Courier" charset="0"/>
              </a:rPr>
              <a:t>System.getenv</a:t>
            </a:r>
            <a:r>
              <a:rPr lang="en-US" sz="20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696749" y="1571400"/>
            <a:ext cx="5911679" cy="2893100"/>
          </a:xfrm>
          <a:prstGeom prst="rect">
            <a:avLst/>
          </a:prstGeom>
        </p:spPr>
        <p:txBody>
          <a:bodyPr wrap="square">
            <a:spAutoFit/>
          </a:bodyPr>
          <a:lstStyle/>
          <a:p>
            <a:r>
              <a:rPr lang="en-US" sz="1400" dirty="0">
                <a:solidFill>
                  <a:schemeClr val="bg1"/>
                </a:solidFill>
                <a:latin typeface="Courier" charset="0"/>
                <a:ea typeface="Courier" charset="0"/>
                <a:cs typeface="Courier" charset="0"/>
              </a:rPr>
              <a:t>&lt;plugin&gt;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a:t>
            </a:r>
            <a:r>
              <a:rPr lang="en-US" sz="1400" dirty="0" err="1">
                <a:solidFill>
                  <a:schemeClr val="bg1"/>
                </a:solidFill>
                <a:latin typeface="Courier" charset="0"/>
                <a:ea typeface="Courier" charset="0"/>
                <a:cs typeface="Courier" charset="0"/>
              </a:rPr>
              <a:t>groupId</a:t>
            </a:r>
            <a:r>
              <a:rPr lang="en-US" sz="1400" dirty="0">
                <a:solidFill>
                  <a:schemeClr val="bg1"/>
                </a:solidFill>
                <a:latin typeface="Courier" charset="0"/>
                <a:ea typeface="Courier" charset="0"/>
                <a:cs typeface="Courier" charset="0"/>
              </a:rPr>
              <a:t>&gt;</a:t>
            </a:r>
            <a:r>
              <a:rPr lang="en-US" sz="1400" dirty="0" err="1">
                <a:solidFill>
                  <a:schemeClr val="bg1"/>
                </a:solidFill>
                <a:latin typeface="Courier" charset="0"/>
                <a:ea typeface="Courier" charset="0"/>
                <a:cs typeface="Courier" charset="0"/>
              </a:rPr>
              <a:t>org.apache.maven.plugins</a:t>
            </a:r>
            <a:r>
              <a:rPr lang="en-US" sz="1400" dirty="0">
                <a:solidFill>
                  <a:schemeClr val="bg1"/>
                </a:solidFill>
                <a:latin typeface="Courier" charset="0"/>
                <a:ea typeface="Courier" charset="0"/>
                <a:cs typeface="Courier" charset="0"/>
              </a:rPr>
              <a:t>&lt;/</a:t>
            </a:r>
            <a:r>
              <a:rPr lang="en-US" sz="1400" dirty="0" err="1">
                <a:solidFill>
                  <a:schemeClr val="bg1"/>
                </a:solidFill>
                <a:latin typeface="Courier" charset="0"/>
                <a:ea typeface="Courier" charset="0"/>
                <a:cs typeface="Courier" charset="0"/>
              </a:rPr>
              <a:t>groupId</a:t>
            </a:r>
            <a:r>
              <a:rPr lang="en-US" sz="1400" dirty="0">
                <a:solidFill>
                  <a:schemeClr val="bg1"/>
                </a:solidFill>
                <a:latin typeface="Courier" charset="0"/>
                <a:ea typeface="Courier" charset="0"/>
                <a:cs typeface="Courier" charset="0"/>
              </a:rPr>
              <a:t>&gt;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a:t>
            </a:r>
            <a:r>
              <a:rPr lang="en-US" sz="1400" dirty="0" err="1">
                <a:solidFill>
                  <a:schemeClr val="bg1"/>
                </a:solidFill>
                <a:latin typeface="Courier" charset="0"/>
                <a:ea typeface="Courier" charset="0"/>
                <a:cs typeface="Courier" charset="0"/>
              </a:rPr>
              <a:t>artifactId</a:t>
            </a:r>
            <a:r>
              <a:rPr lang="en-US" sz="1400" dirty="0">
                <a:solidFill>
                  <a:schemeClr val="bg1"/>
                </a:solidFill>
                <a:latin typeface="Courier" charset="0"/>
                <a:ea typeface="Courier" charset="0"/>
                <a:cs typeface="Courier" charset="0"/>
              </a:rPr>
              <a:t>&gt;maven-shade-plugin&lt;/</a:t>
            </a:r>
            <a:r>
              <a:rPr lang="en-US" sz="1400" dirty="0" err="1">
                <a:solidFill>
                  <a:schemeClr val="bg1"/>
                </a:solidFill>
                <a:latin typeface="Courier" charset="0"/>
                <a:ea typeface="Courier" charset="0"/>
                <a:cs typeface="Courier" charset="0"/>
              </a:rPr>
              <a:t>artifactId</a:t>
            </a:r>
            <a:r>
              <a:rPr lang="en-US" sz="1400" dirty="0">
                <a:solidFill>
                  <a:schemeClr val="bg1"/>
                </a:solidFill>
                <a:latin typeface="Courier" charset="0"/>
                <a:ea typeface="Courier" charset="0"/>
                <a:cs typeface="Courier" charset="0"/>
              </a:rPr>
              <a:t>&gt;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&lt;version&gt;3.1.0&lt;/version&gt;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&lt;phase&gt;package&lt;/phase&gt;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&lt;goal&gt;shade&lt;/goal&gt;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53082</TotalTime>
  <Words>6685</Words>
  <Application>Microsoft Macintosh PowerPoint</Application>
  <PresentationFormat>On-screen Show (16:9)</PresentationFormat>
  <Paragraphs>1036</Paragraphs>
  <Slides>112</Slides>
  <Notes>70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 Light</vt:lpstr>
      <vt:lpstr>Helvetica Neue</vt:lpstr>
      <vt:lpstr>Mangal</vt:lpstr>
      <vt:lpstr>Verdana</vt:lpstr>
      <vt:lpstr>DeckTemplate-AWS</vt:lpstr>
      <vt:lpstr>PowerPoint Presentation</vt:lpstr>
      <vt:lpstr>Agenda</vt:lpstr>
      <vt:lpstr>Introduction</vt:lpstr>
      <vt:lpstr>PowerPoint Presentation</vt:lpstr>
      <vt:lpstr>Building Blocks for Containerized Microservices</vt:lpstr>
      <vt:lpstr>A Typical Application with Microservices</vt:lpstr>
      <vt:lpstr>Build Your Application</vt:lpstr>
      <vt:lpstr>WildFly Swarm</vt:lpstr>
      <vt:lpstr>PowerPoint Presentation</vt:lpstr>
      <vt:lpstr>Microservices and Containers</vt:lpstr>
      <vt:lpstr>Microservices and Containers</vt:lpstr>
      <vt:lpstr>Running Container</vt:lpstr>
      <vt:lpstr>PowerPoint Presentation</vt:lpstr>
      <vt:lpstr>Running Containers</vt:lpstr>
      <vt:lpstr>Running Containers at Scale</vt:lpstr>
      <vt:lpstr>AWS Container Services Landscape</vt:lpstr>
      <vt:lpstr>Amazon ECS and AWS Fargate</vt:lpstr>
      <vt:lpstr>Amazon ECS</vt:lpstr>
      <vt:lpstr>Production Workloads on AWS</vt:lpstr>
      <vt:lpstr>PowerPoint Presentation</vt:lpstr>
      <vt:lpstr>PowerPoint Presentation</vt:lpstr>
      <vt:lpstr>ECS Constructs</vt:lpstr>
      <vt:lpstr>PowerPoint Presentation</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Kubernetes Application Concepts</vt:lpstr>
      <vt:lpstr>PowerPoint Presentation</vt:lpstr>
      <vt:lpstr>Kubernetes  Application Packaging  using Helm</vt:lpstr>
      <vt:lpstr>Helm – Package Manager for Kubernetes</vt:lpstr>
      <vt:lpstr>PowerPoint Presentation</vt:lpstr>
      <vt:lpstr>PowerPoint Presentation</vt:lpstr>
      <vt:lpstr>Kubernetes Deployment Pipeline with AWS CodePipeline</vt:lpstr>
      <vt:lpstr>Deployment Pipeline with Kubernetes</vt:lpstr>
      <vt:lpstr>Logging using EKS</vt:lpstr>
      <vt:lpstr>PowerPoint Presentation</vt:lpstr>
      <vt:lpstr>Canary Deployment using Service Mesh</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Composing Lambda Functions</vt:lpstr>
      <vt:lpstr>Event Processing</vt:lpstr>
      <vt:lpstr>Event-driven platform</vt:lpstr>
      <vt:lpstr>Event-driven actions</vt:lpstr>
      <vt:lpstr>AWS Step Functions:   Orchestrate a Serverless processing  workflow using AWS Lambda  </vt:lpstr>
      <vt:lpstr>Serverless Application Repository</vt:lpstr>
      <vt:lpstr>PowerPoint Presentation</vt:lpstr>
      <vt:lpstr>Further Reading</vt:lpstr>
      <vt:lpstr>github.com/ aws-samples/ aws-microservices-deploy-options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738</cp:revision>
  <dcterms:created xsi:type="dcterms:W3CDTF">2016-06-17T18:22:10Z</dcterms:created>
  <dcterms:modified xsi:type="dcterms:W3CDTF">2018-04-17T21:48:58Z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